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351" r:id="rId2"/>
    <p:sldId id="352" r:id="rId3"/>
    <p:sldId id="353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8" r:id="rId17"/>
    <p:sldId id="366" r:id="rId18"/>
    <p:sldId id="371" r:id="rId19"/>
    <p:sldId id="384" r:id="rId20"/>
    <p:sldId id="385" r:id="rId21"/>
    <p:sldId id="386" r:id="rId22"/>
    <p:sldId id="372" r:id="rId23"/>
  </p:sldIdLst>
  <p:sldSz cx="10945813" cy="7218363"/>
  <p:notesSz cx="6858000" cy="9144000"/>
  <p:embeddedFontLst>
    <p:embeddedFont>
      <p:font typeface="Garamond" pitchFamily="18" charset="0"/>
      <p:regular r:id="rId25"/>
      <p:bold r:id="rId26"/>
      <p: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Open Sans" charset="0"/>
      <p:regular r:id="rId32"/>
      <p:bold r:id="rId33"/>
      <p:italic r:id="rId34"/>
      <p:boldItalic r:id="rId35"/>
    </p:embeddedFont>
    <p:embeddedFont>
      <p:font typeface="Gill Sans" charset="0"/>
      <p:regular r:id="rId36"/>
      <p:bold r:id="rId37"/>
    </p:embeddedFont>
    <p:embeddedFont>
      <p:font typeface="PT Sans Narrow" charset="0"/>
      <p:regular r:id="rId38"/>
      <p:bold r:id="rId39"/>
    </p:embeddedFont>
    <p:embeddedFont>
      <p:font typeface="Noto Sans" charset="0"/>
      <p:regular r:id="rId40"/>
      <p:bold r:id="rId41"/>
      <p:italic r:id="rId42"/>
      <p:boldItalic r:id="rId43"/>
    </p:embeddedFont>
    <p:embeddedFont>
      <p:font typeface="Verdana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74">
          <p15:clr>
            <a:srgbClr val="000000"/>
          </p15:clr>
        </p15:guide>
        <p15:guide id="2" pos="3448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9" roundtripDataSignature="AMtx7mjyoR650F9FfbUiNFdeNNV0BYva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C2D1242-2837-4A39-A2CE-A0F121314ED3}">
  <a:tblStyle styleId="{6C2D1242-2837-4A39-A2CE-A0F121314E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1170" y="-84"/>
      </p:cViewPr>
      <p:guideLst>
        <p:guide orient="horz" pos="2274"/>
        <p:guide pos="3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18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79" Type="http://customschemas.google.com/relationships/presentationmetadata" Target="metadata"/><Relationship Id="rId18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8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18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830263" y="685800"/>
            <a:ext cx="51974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5550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10204669781_2_75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2" name="Google Shape;902;g10204669781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616315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10204669781_2_85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9" name="Google Shape;909;g10204669781_2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643550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10204669781_2_93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8" name="Google Shape;918;g10204669781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321272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10204669781_2_101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7" name="Google Shape;927;g10204669781_2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453069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0204669781_2_108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5" name="Google Shape;935;g10204669781_2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488556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10204669781_2_115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3" name="Google Shape;943;g10204669781_2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060385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10204669781_2_123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2" name="Google Shape;952;g10204669781_2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4098819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10204669781_2_131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2" name="Google Shape;962;g10204669781_2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537877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30263" y="685800"/>
            <a:ext cx="51974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569208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10204669781_2_138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8" name="Google Shape;978;g10204669781_2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35439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10204669781_2_146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7" name="Google Shape;987;g10204669781_2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706439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10204669781_2_154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6" name="Google Shape;996;g10204669781_2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839690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10204669781_2_162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5" name="Google Shape;1005;g10204669781_2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173859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10204669781_2_170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4" name="Google Shape;1014;g10204669781_2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524984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0204669781_2_184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9" name="Google Shape;1029;g10204669781_2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687748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10204669781_2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057" name="Google Shape;1057;g10204669781_2_209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8" name="Google Shape;1058;g10204669781_2_209:notes"/>
          <p:cNvSpPr txBox="1"/>
          <p:nvPr/>
        </p:nvSpPr>
        <p:spPr>
          <a:xfrm>
            <a:off x="3883851" y="8684899"/>
            <a:ext cx="2972547" cy="457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015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10204669781_2_192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8" name="Google Shape;1038;g10204669781_2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803657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30263" y="685800"/>
            <a:ext cx="51974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9121294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10204669781_2_240:notes"/>
          <p:cNvSpPr txBox="1">
            <a:spLocks noGrp="1"/>
          </p:cNvSpPr>
          <p:nvPr>
            <p:ph type="body" idx="1"/>
          </p:nvPr>
        </p:nvSpPr>
        <p:spPr>
          <a:xfrm>
            <a:off x="685480" y="4343911"/>
            <a:ext cx="5487041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7" name="Google Shape;1097;g10204669781_2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685800"/>
            <a:ext cx="5200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920750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g17922b6f87d_0_4"/>
          <p:cNvCxnSpPr/>
          <p:nvPr/>
        </p:nvCxnSpPr>
        <p:spPr>
          <a:xfrm>
            <a:off x="8388590" y="4458421"/>
            <a:ext cx="6729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" name="Google Shape;17;g17922b6f87d_0_4"/>
          <p:cNvCxnSpPr/>
          <p:nvPr/>
        </p:nvCxnSpPr>
        <p:spPr>
          <a:xfrm>
            <a:off x="1885391" y="4432267"/>
            <a:ext cx="6729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8" name="Google Shape;18;g17922b6f87d_0_4"/>
          <p:cNvGrpSpPr/>
          <p:nvPr/>
        </p:nvGrpSpPr>
        <p:grpSpPr>
          <a:xfrm>
            <a:off x="1202070" y="1434310"/>
            <a:ext cx="8543226" cy="213878"/>
            <a:chOff x="1346429" y="1011300"/>
            <a:chExt cx="6452100" cy="152400"/>
          </a:xfrm>
        </p:grpSpPr>
        <p:cxnSp>
          <p:nvCxnSpPr>
            <p:cNvPr id="19" name="Google Shape;19;g17922b6f87d_0_4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g17922b6f87d_0_4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1" name="Google Shape;21;g17922b6f87d_0_4"/>
          <p:cNvGrpSpPr/>
          <p:nvPr/>
        </p:nvGrpSpPr>
        <p:grpSpPr>
          <a:xfrm>
            <a:off x="1202078" y="5570235"/>
            <a:ext cx="8543226" cy="213878"/>
            <a:chOff x="1346435" y="3969088"/>
            <a:chExt cx="6452100" cy="152400"/>
          </a:xfrm>
        </p:grpSpPr>
        <p:cxnSp>
          <p:nvCxnSpPr>
            <p:cNvPr id="22" name="Google Shape;22;g17922b6f87d_0_4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3" name="Google Shape;23;g17922b6f87d_0_4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4" name="Google Shape;24;g17922b6f87d_0_4"/>
          <p:cNvSpPr txBox="1">
            <a:spLocks noGrp="1"/>
          </p:cNvSpPr>
          <p:nvPr>
            <p:ph type="ctrTitle"/>
          </p:nvPr>
        </p:nvSpPr>
        <p:spPr>
          <a:xfrm>
            <a:off x="1202015" y="2458413"/>
            <a:ext cx="8543100" cy="14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>
            <a:endParaRPr/>
          </a:p>
        </p:txBody>
      </p:sp>
      <p:sp>
        <p:nvSpPr>
          <p:cNvPr id="25" name="Google Shape;25;g17922b6f87d_0_4"/>
          <p:cNvSpPr txBox="1">
            <a:spLocks noGrp="1"/>
          </p:cNvSpPr>
          <p:nvPr>
            <p:ph type="subTitle" idx="1"/>
          </p:nvPr>
        </p:nvSpPr>
        <p:spPr>
          <a:xfrm>
            <a:off x="2558359" y="3999724"/>
            <a:ext cx="58302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" name="Google Shape;26;g17922b6f87d_0_4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17922b6f87d_0_57"/>
          <p:cNvSpPr txBox="1">
            <a:spLocks noGrp="1"/>
          </p:cNvSpPr>
          <p:nvPr>
            <p:ph type="title"/>
          </p:nvPr>
        </p:nvSpPr>
        <p:spPr>
          <a:xfrm>
            <a:off x="364861" y="481224"/>
            <a:ext cx="10398600" cy="8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775" tIns="51875" rIns="103775" bIns="518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17922b6f87d_0_57"/>
          <p:cNvSpPr txBox="1">
            <a:spLocks noGrp="1"/>
          </p:cNvSpPr>
          <p:nvPr>
            <p:ph type="body" idx="1"/>
          </p:nvPr>
        </p:nvSpPr>
        <p:spPr>
          <a:xfrm>
            <a:off x="364861" y="1635828"/>
            <a:ext cx="10398600" cy="47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775" tIns="51875" rIns="103775" bIns="51875" anchor="t" anchorCtr="0">
            <a:normAutofit/>
          </a:bodyPr>
          <a:lstStyle>
            <a:lvl1pPr marL="457200" lvl="0" indent="-30861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0861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260"/>
              <a:buChar char="○"/>
              <a:defRPr/>
            </a:lvl2pPr>
            <a:lvl3pPr marL="1371600" lvl="2" indent="-30861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260"/>
              <a:buChar char="■"/>
              <a:defRPr/>
            </a:lvl3pPr>
            <a:lvl4pPr marL="1828800" lvl="3" indent="-30861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080"/>
              <a:buChar char="○"/>
              <a:defRPr/>
            </a:lvl5pPr>
            <a:lvl6pPr marL="2743200" lvl="5" indent="-297179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080"/>
              <a:buChar char="■"/>
              <a:defRPr/>
            </a:lvl6pPr>
            <a:lvl7pPr marL="3200400" lvl="6" indent="-297179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080"/>
              <a:buChar char="●"/>
              <a:defRPr/>
            </a:lvl7pPr>
            <a:lvl8pPr marL="3657600" lvl="7" indent="-297179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080"/>
              <a:buChar char="○"/>
              <a:defRPr/>
            </a:lvl8pPr>
            <a:lvl9pPr marL="4114800" lvl="8" indent="-297179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08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g17922b6f87d_0_57"/>
          <p:cNvSpPr txBox="1">
            <a:spLocks noGrp="1"/>
          </p:cNvSpPr>
          <p:nvPr>
            <p:ph type="dt" idx="10"/>
          </p:nvPr>
        </p:nvSpPr>
        <p:spPr>
          <a:xfrm>
            <a:off x="7753284" y="80205"/>
            <a:ext cx="30102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775" tIns="51875" rIns="103775" bIns="518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g17922b6f87d_0_57"/>
          <p:cNvSpPr txBox="1">
            <a:spLocks noGrp="1"/>
          </p:cNvSpPr>
          <p:nvPr>
            <p:ph type="ftr" idx="11"/>
          </p:nvPr>
        </p:nvSpPr>
        <p:spPr>
          <a:xfrm>
            <a:off x="4287110" y="80205"/>
            <a:ext cx="34662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775" tIns="51875" rIns="103775" bIns="518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g17922b6f87d_0_57"/>
          <p:cNvSpPr txBox="1">
            <a:spLocks noGrp="1"/>
          </p:cNvSpPr>
          <p:nvPr>
            <p:ph type="sldNum" idx="12"/>
          </p:nvPr>
        </p:nvSpPr>
        <p:spPr>
          <a:xfrm>
            <a:off x="9851232" y="6814135"/>
            <a:ext cx="9084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775" tIns="51875" rIns="103775" bIns="5187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5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17922b6f87d_0_30"/>
          <p:cNvSpPr txBox="1">
            <a:spLocks noGrp="1"/>
          </p:cNvSpPr>
          <p:nvPr>
            <p:ph type="title"/>
          </p:nvPr>
        </p:nvSpPr>
        <p:spPr>
          <a:xfrm>
            <a:off x="373120" y="624545"/>
            <a:ext cx="101997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g17922b6f87d_0_30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7922b6f87d_0_16"/>
          <p:cNvSpPr/>
          <p:nvPr/>
        </p:nvSpPr>
        <p:spPr>
          <a:xfrm>
            <a:off x="-60" y="3609386"/>
            <a:ext cx="10945800" cy="360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15725" tIns="115725" rIns="115725" bIns="11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g17922b6f87d_0_16"/>
          <p:cNvSpPr txBox="1">
            <a:spLocks noGrp="1"/>
          </p:cNvSpPr>
          <p:nvPr>
            <p:ph type="title"/>
          </p:nvPr>
        </p:nvSpPr>
        <p:spPr>
          <a:xfrm>
            <a:off x="373120" y="1143484"/>
            <a:ext cx="10260300" cy="13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g17922b6f87d_0_16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7922b6f87d_0_20"/>
          <p:cNvSpPr/>
          <p:nvPr/>
        </p:nvSpPr>
        <p:spPr>
          <a:xfrm>
            <a:off x="-90" y="7081098"/>
            <a:ext cx="10945800" cy="13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15725" tIns="115725" rIns="115725" bIns="11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g17922b6f87d_0_20"/>
          <p:cNvSpPr txBox="1">
            <a:spLocks noGrp="1"/>
          </p:cNvSpPr>
          <p:nvPr>
            <p:ph type="title"/>
          </p:nvPr>
        </p:nvSpPr>
        <p:spPr>
          <a:xfrm>
            <a:off x="373120" y="624545"/>
            <a:ext cx="101997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g17922b6f87d_0_20"/>
          <p:cNvSpPr txBox="1">
            <a:spLocks noGrp="1"/>
          </p:cNvSpPr>
          <p:nvPr>
            <p:ph type="body" idx="1"/>
          </p:nvPr>
        </p:nvSpPr>
        <p:spPr>
          <a:xfrm>
            <a:off x="373120" y="1777151"/>
            <a:ext cx="10199700" cy="4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marL="457200" lvl="0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g17922b6f87d_0_20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7922b6f87d_0_25"/>
          <p:cNvSpPr txBox="1">
            <a:spLocks noGrp="1"/>
          </p:cNvSpPr>
          <p:nvPr>
            <p:ph type="title"/>
          </p:nvPr>
        </p:nvSpPr>
        <p:spPr>
          <a:xfrm>
            <a:off x="373120" y="624545"/>
            <a:ext cx="101997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g17922b6f87d_0_25"/>
          <p:cNvSpPr txBox="1">
            <a:spLocks noGrp="1"/>
          </p:cNvSpPr>
          <p:nvPr>
            <p:ph type="body" idx="1"/>
          </p:nvPr>
        </p:nvSpPr>
        <p:spPr>
          <a:xfrm>
            <a:off x="373120" y="1776941"/>
            <a:ext cx="4788000" cy="4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58" name="Google Shape;58;g17922b6f87d_0_25"/>
          <p:cNvSpPr txBox="1">
            <a:spLocks noGrp="1"/>
          </p:cNvSpPr>
          <p:nvPr>
            <p:ph type="body" idx="2"/>
          </p:nvPr>
        </p:nvSpPr>
        <p:spPr>
          <a:xfrm>
            <a:off x="5784611" y="1776941"/>
            <a:ext cx="4788000" cy="4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59" name="Google Shape;59;g17922b6f87d_0_25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7922b6f87d_0_33"/>
          <p:cNvSpPr txBox="1">
            <a:spLocks noGrp="1"/>
          </p:cNvSpPr>
          <p:nvPr>
            <p:ph type="title"/>
          </p:nvPr>
        </p:nvSpPr>
        <p:spPr>
          <a:xfrm>
            <a:off x="373120" y="779725"/>
            <a:ext cx="3361200" cy="10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2" name="Google Shape;62;g17922b6f87d_0_33"/>
          <p:cNvSpPr txBox="1">
            <a:spLocks noGrp="1"/>
          </p:cNvSpPr>
          <p:nvPr>
            <p:ph type="body" idx="1"/>
          </p:nvPr>
        </p:nvSpPr>
        <p:spPr>
          <a:xfrm>
            <a:off x="373120" y="1950154"/>
            <a:ext cx="3361200" cy="44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63" name="Google Shape;63;g17922b6f87d_0_33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7922b6f87d_0_37"/>
          <p:cNvSpPr txBox="1">
            <a:spLocks noGrp="1"/>
          </p:cNvSpPr>
          <p:nvPr>
            <p:ph type="title"/>
          </p:nvPr>
        </p:nvSpPr>
        <p:spPr>
          <a:xfrm>
            <a:off x="586852" y="738676"/>
            <a:ext cx="6719700" cy="57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None/>
              <a:defRPr sz="6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g17922b6f87d_0_37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7922b6f87d_0_40"/>
          <p:cNvSpPr/>
          <p:nvPr/>
        </p:nvSpPr>
        <p:spPr>
          <a:xfrm>
            <a:off x="5472900" y="0"/>
            <a:ext cx="5472900" cy="7218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15725" tIns="115725" rIns="115725" bIns="11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" name="Google Shape;69;g17922b6f87d_0_40"/>
          <p:cNvCxnSpPr/>
          <p:nvPr/>
        </p:nvCxnSpPr>
        <p:spPr>
          <a:xfrm>
            <a:off x="6020759" y="6308952"/>
            <a:ext cx="560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" name="Google Shape;70;g17922b6f87d_0_40"/>
          <p:cNvSpPr txBox="1">
            <a:spLocks noGrp="1"/>
          </p:cNvSpPr>
          <p:nvPr>
            <p:ph type="title"/>
          </p:nvPr>
        </p:nvSpPr>
        <p:spPr>
          <a:xfrm>
            <a:off x="317816" y="1459072"/>
            <a:ext cx="4842300" cy="23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71" name="Google Shape;71;g17922b6f87d_0_40"/>
          <p:cNvSpPr txBox="1">
            <a:spLocks noGrp="1"/>
          </p:cNvSpPr>
          <p:nvPr>
            <p:ph type="subTitle" idx="1"/>
          </p:nvPr>
        </p:nvSpPr>
        <p:spPr>
          <a:xfrm>
            <a:off x="317816" y="3826876"/>
            <a:ext cx="4842300" cy="17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72" name="Google Shape;72;g17922b6f87d_0_40"/>
          <p:cNvSpPr txBox="1">
            <a:spLocks noGrp="1"/>
          </p:cNvSpPr>
          <p:nvPr>
            <p:ph type="body" idx="2"/>
          </p:nvPr>
        </p:nvSpPr>
        <p:spPr>
          <a:xfrm>
            <a:off x="5912815" y="1016337"/>
            <a:ext cx="4593000" cy="5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457200" lvl="0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●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g17922b6f87d_0_40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7922b6f87d_0_47"/>
          <p:cNvSpPr txBox="1">
            <a:spLocks noGrp="1"/>
          </p:cNvSpPr>
          <p:nvPr>
            <p:ph type="body" idx="1"/>
          </p:nvPr>
        </p:nvSpPr>
        <p:spPr>
          <a:xfrm>
            <a:off x="373120" y="5937368"/>
            <a:ext cx="71808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T Sans Narrow"/>
              <a:buNone/>
              <a:defRPr sz="30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76" name="Google Shape;76;g17922b6f87d_0_47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7922b6f87d_0_50"/>
          <p:cNvSpPr/>
          <p:nvPr/>
        </p:nvSpPr>
        <p:spPr>
          <a:xfrm>
            <a:off x="-90" y="7081098"/>
            <a:ext cx="10945800" cy="13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5725" tIns="115725" rIns="115725" bIns="11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17922b6f87d_0_50"/>
          <p:cNvSpPr txBox="1">
            <a:spLocks noGrp="1"/>
          </p:cNvSpPr>
          <p:nvPr>
            <p:ph type="title" hasCustomPrompt="1"/>
          </p:nvPr>
        </p:nvSpPr>
        <p:spPr>
          <a:xfrm>
            <a:off x="373120" y="1831217"/>
            <a:ext cx="101997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500"/>
              <a:buNone/>
              <a:defRPr sz="165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0" name="Google Shape;80;g17922b6f87d_0_50"/>
          <p:cNvSpPr txBox="1">
            <a:spLocks noGrp="1"/>
          </p:cNvSpPr>
          <p:nvPr>
            <p:ph type="body" idx="1"/>
          </p:nvPr>
        </p:nvSpPr>
        <p:spPr>
          <a:xfrm>
            <a:off x="373120" y="4204073"/>
            <a:ext cx="10199700" cy="15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marL="457200" lvl="0" indent="-3746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g17922b6f87d_0_50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7922b6f87d_0_0"/>
          <p:cNvSpPr txBox="1">
            <a:spLocks noGrp="1"/>
          </p:cNvSpPr>
          <p:nvPr>
            <p:ph type="title"/>
          </p:nvPr>
        </p:nvSpPr>
        <p:spPr>
          <a:xfrm>
            <a:off x="373120" y="624545"/>
            <a:ext cx="101997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PT Sans Narrow"/>
              <a:buNone/>
              <a:defRPr sz="4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11" name="Google Shape;11;g17922b6f87d_0_0"/>
          <p:cNvSpPr txBox="1">
            <a:spLocks noGrp="1"/>
          </p:cNvSpPr>
          <p:nvPr>
            <p:ph type="body" idx="1"/>
          </p:nvPr>
        </p:nvSpPr>
        <p:spPr>
          <a:xfrm>
            <a:off x="373120" y="1777151"/>
            <a:ext cx="10199700" cy="4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t" anchorCtr="0">
            <a:normAutofit/>
          </a:bodyPr>
          <a:lstStyle>
            <a:lvl1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Open Sans"/>
              <a:buChar char="●"/>
              <a:defRPr sz="2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g17922b6f87d_0_0"/>
          <p:cNvSpPr txBox="1">
            <a:spLocks noGrp="1"/>
          </p:cNvSpPr>
          <p:nvPr>
            <p:ph type="sldNum" idx="12"/>
          </p:nvPr>
        </p:nvSpPr>
        <p:spPr>
          <a:xfrm>
            <a:off x="10141932" y="6544324"/>
            <a:ext cx="6567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725" tIns="115725" rIns="115725" bIns="1157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10204669781_2_75"/>
          <p:cNvSpPr txBox="1">
            <a:spLocks noGrp="1"/>
          </p:cNvSpPr>
          <p:nvPr>
            <p:ph type="subTitle" idx="1"/>
          </p:nvPr>
        </p:nvSpPr>
        <p:spPr>
          <a:xfrm>
            <a:off x="25" y="2441200"/>
            <a:ext cx="10945800" cy="3232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None/>
            </a:pPr>
            <a:r>
              <a:rPr lang="it-IT" sz="35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LA GOVERNANCE TERRITORIALE PER L’INCLUSIONE SOCIALE</a:t>
            </a:r>
            <a:r>
              <a:rPr lang="it-IT" sz="35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E</a:t>
            </a:r>
            <a:r>
              <a:rPr lang="it-IT" sz="35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3500" b="1" i="0" u="none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None/>
            </a:pPr>
            <a:r>
              <a:rPr lang="it-IT" sz="35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L’ORIENTAMENTO AI SERVIZI</a:t>
            </a:r>
            <a:r>
              <a:rPr lang="it-IT" sz="35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  <a:r>
              <a:rPr lang="it-IT" sz="35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35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None/>
            </a:pPr>
            <a:r>
              <a:rPr lang="it-IT" sz="34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I PROGETTI FAMI: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None/>
            </a:pPr>
            <a:r>
              <a:rPr lang="it-IT" sz="34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(fondo asilo migrazione e integrazione)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None/>
            </a:pPr>
            <a:r>
              <a:rPr lang="it-IT" sz="2800" b="1" i="0" u="none" dirty="0">
                <a:solidFill>
                  <a:srgbClr val="002060"/>
                </a:solidFill>
                <a:latin typeface="Garamond"/>
                <a:ea typeface="Calibri"/>
                <a:cs typeface="Calibri"/>
                <a:sym typeface="Garamond"/>
              </a:rPr>
              <a:t>Strumento finanziario istituito con regol</a:t>
            </a:r>
            <a:r>
              <a:rPr lang="it-IT" sz="2800" b="1" dirty="0">
                <a:solidFill>
                  <a:srgbClr val="002060"/>
                </a:solidFill>
                <a:latin typeface="Garamond"/>
                <a:ea typeface="Calibri"/>
                <a:cs typeface="Calibri"/>
                <a:sym typeface="Garamond"/>
              </a:rPr>
              <a:t>amento UE n 516 del 2014</a:t>
            </a:r>
            <a:r>
              <a:rPr lang="it-IT" sz="23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23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pic>
        <p:nvPicPr>
          <p:cNvPr id="905" name="Google Shape;905;g10204669781_2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6450" y="439450"/>
            <a:ext cx="1594052" cy="1816283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g10204669781_2_75"/>
          <p:cNvSpPr txBox="1"/>
          <p:nvPr/>
        </p:nvSpPr>
        <p:spPr>
          <a:xfrm>
            <a:off x="1190176" y="5891466"/>
            <a:ext cx="8346600" cy="102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20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</a:t>
            </a:r>
            <a:endParaRPr sz="2000" b="0" i="0" u="none" strike="noStrike" cap="none" dirty="0">
              <a:solidFill>
                <a:srgbClr val="002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20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UST IX LUCCA - MASSA CARRARA</a:t>
            </a:r>
            <a:endParaRPr sz="2000" b="0" i="0" u="none" strike="noStrike" cap="none" dirty="0">
              <a:solidFill>
                <a:srgbClr val="002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20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sede di Massa Carrara</a:t>
            </a:r>
            <a:endParaRPr sz="2000" b="0" i="0" u="none" strike="noStrike" cap="none" dirty="0">
              <a:solidFill>
                <a:srgbClr val="00206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10204669781_2_85"/>
          <p:cNvSpPr txBox="1">
            <a:spLocks noGrp="1"/>
          </p:cNvSpPr>
          <p:nvPr>
            <p:ph type="title"/>
          </p:nvPr>
        </p:nvSpPr>
        <p:spPr>
          <a:xfrm>
            <a:off x="547290" y="289068"/>
            <a:ext cx="9851220" cy="2140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100"/>
              <a:buFont typeface="Garamond"/>
              <a:buNone/>
            </a:pPr>
            <a:r>
              <a:rPr lang="it-IT" sz="51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LA SITUAZIONE ATTUALE</a:t>
            </a:r>
            <a:endParaRPr/>
          </a:p>
        </p:txBody>
      </p:sp>
      <p:sp>
        <p:nvSpPr>
          <p:cNvPr id="912" name="Google Shape;912;g10204669781_2_85"/>
          <p:cNvSpPr txBox="1">
            <a:spLocks noGrp="1"/>
          </p:cNvSpPr>
          <p:nvPr>
            <p:ph type="body" idx="1"/>
          </p:nvPr>
        </p:nvSpPr>
        <p:spPr>
          <a:xfrm>
            <a:off x="547290" y="2429509"/>
            <a:ext cx="9851220" cy="390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393700" marR="0" lvl="0" indent="-387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Char char="•"/>
            </a:pPr>
            <a:r>
              <a:rPr lang="it-IT" sz="33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Attualmente, la popolazione scolastica ha avuto ed ha un</a:t>
            </a:r>
            <a:r>
              <a:rPr lang="it-IT" sz="330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’</a:t>
            </a:r>
            <a:r>
              <a:rPr lang="it-IT" sz="33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evoluzione legata al cambiamento sociale.</a:t>
            </a:r>
            <a:endParaRPr/>
          </a:p>
          <a:p>
            <a:pPr marL="393700" marR="0" lvl="0" indent="-387350" algn="just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Char char="•"/>
            </a:pPr>
            <a:r>
              <a:rPr lang="it-IT" sz="33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In base a queste trasformazioni, l’Istituzione Scolastica, in collaborazione con altri Enti, ha sentito l’esigenza di affrontare il problema con una serie di progettualità.</a:t>
            </a:r>
            <a:endParaRPr/>
          </a:p>
        </p:txBody>
      </p:sp>
      <p:sp>
        <p:nvSpPr>
          <p:cNvPr id="913" name="Google Shape;913;g10204669781_2_85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4" name="Google Shape;914;g10204669781_2_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g10204669781_2_85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10204669781_2_93"/>
          <p:cNvSpPr txBox="1">
            <a:spLocks noGrp="1"/>
          </p:cNvSpPr>
          <p:nvPr>
            <p:ph type="body" idx="1"/>
          </p:nvPr>
        </p:nvSpPr>
        <p:spPr>
          <a:xfrm>
            <a:off x="547290" y="1032625"/>
            <a:ext cx="9851220" cy="4763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600"/>
              <a:buFont typeface="Arial"/>
              <a:buNone/>
            </a:pPr>
            <a:r>
              <a:rPr lang="it-IT" sz="7600" b="1" i="0" u="none" strike="noStrike" cap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Come si dispone la scuola italiana di fronte al fenomeno migratorio?</a:t>
            </a:r>
            <a:endParaRPr/>
          </a:p>
          <a:p>
            <a:pPr marL="39370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7600"/>
              <a:buFont typeface="Arial"/>
              <a:buNone/>
            </a:pPr>
            <a:endParaRPr sz="7600" b="1" i="0" u="none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21" name="Google Shape;921;g10204669781_2_93"/>
          <p:cNvSpPr txBox="1"/>
          <p:nvPr/>
        </p:nvSpPr>
        <p:spPr>
          <a:xfrm>
            <a:off x="3739815" y="6690341"/>
            <a:ext cx="3466170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g10204669781_2_93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3" name="Google Shape;923;g10204669781_2_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g10204669781_2_93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10204669781_2_101"/>
          <p:cNvSpPr txBox="1">
            <a:spLocks noGrp="1"/>
          </p:cNvSpPr>
          <p:nvPr>
            <p:ph type="title"/>
          </p:nvPr>
        </p:nvSpPr>
        <p:spPr>
          <a:xfrm>
            <a:off x="547290" y="426083"/>
            <a:ext cx="9851220" cy="5759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600"/>
              <a:buFont typeface="Open Sans"/>
              <a:buNone/>
            </a:pPr>
            <a:r>
              <a:rPr lang="it-IT" sz="46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La scuola italiana è stata ed è profondamente coinvolta dal processo storico che negli ultimi anni ha portato decine di migliaia di immigrati da tutti i paesi del mondo a trasferirsi in Italia in cerca di un lavoro </a:t>
            </a:r>
            <a:r>
              <a:rPr lang="it-IT" sz="4600" b="0" i="0" u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e/o </a:t>
            </a:r>
            <a:r>
              <a:rPr lang="it-IT" sz="46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di una vita migliore.</a:t>
            </a:r>
            <a:endParaRPr dirty="0"/>
          </a:p>
        </p:txBody>
      </p:sp>
      <p:sp>
        <p:nvSpPr>
          <p:cNvPr id="930" name="Google Shape;930;g10204669781_2_101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1" name="Google Shape;931;g10204669781_2_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g10204669781_2_101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0204669781_2_108"/>
          <p:cNvSpPr txBox="1">
            <a:spLocks noGrp="1"/>
          </p:cNvSpPr>
          <p:nvPr>
            <p:ph type="body" idx="1"/>
          </p:nvPr>
        </p:nvSpPr>
        <p:spPr>
          <a:xfrm>
            <a:off x="556791" y="653327"/>
            <a:ext cx="9851220" cy="55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393700" marR="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Arial"/>
              <a:buChar char="•"/>
            </a:pP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Immigrati appena arrivati che chiedono di imparare la lingua e di conoscere i modi di vita e la cultura italiana;</a:t>
            </a:r>
            <a:endParaRPr sz="2000" dirty="0"/>
          </a:p>
          <a:p>
            <a:pPr marL="393700" marR="0" lvl="0" indent="-374650" algn="just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Arial"/>
              <a:buChar char="•"/>
            </a:pP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Figli di immigrati che si inseriscono nel sistema scolastico;</a:t>
            </a:r>
            <a:endParaRPr sz="2000" dirty="0"/>
          </a:p>
          <a:p>
            <a:pPr marL="393700" marR="0" lvl="0" indent="-374650" algn="just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Arial"/>
              <a:buChar char="•"/>
            </a:pP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Una seconda generazione di adolescenti </a:t>
            </a:r>
            <a:r>
              <a:rPr lang="it-IT" sz="3400" b="0" i="0" u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stranieri, ma </a:t>
            </a: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vissuti e magari anche nati in Italia, in bilico tra la cultura dei padri e quella in cui vivono.</a:t>
            </a:r>
            <a:endParaRPr sz="3400" b="0" i="0" u="none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93700" marR="0" lvl="0" indent="-374650" algn="just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400"/>
              <a:buChar char="•"/>
            </a:pPr>
            <a:r>
              <a:rPr lang="it-IT" sz="3400" b="1" i="1" dirty="0">
                <a:solidFill>
                  <a:srgbClr val="002060"/>
                </a:solidFill>
              </a:rPr>
              <a:t>Rifugiati (Guerra in Ucraina)</a:t>
            </a:r>
            <a:endParaRPr sz="3400" b="1" i="1" dirty="0">
              <a:solidFill>
                <a:srgbClr val="002060"/>
              </a:solidFill>
            </a:endParaRPr>
          </a:p>
          <a:p>
            <a:pPr marL="393700" marR="0" lvl="0" indent="-1651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endParaRPr sz="3700" b="0" i="0" u="none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8" name="Google Shape;938;g10204669781_2_108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9" name="Google Shape;939;g10204669781_2_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g10204669781_2_108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10204669781_2_115"/>
          <p:cNvSpPr txBox="1">
            <a:spLocks noGrp="1"/>
          </p:cNvSpPr>
          <p:nvPr>
            <p:ph type="body" idx="1"/>
          </p:nvPr>
        </p:nvSpPr>
        <p:spPr>
          <a:xfrm>
            <a:off x="547290" y="578136"/>
            <a:ext cx="9851220" cy="5228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Arial"/>
              <a:buNone/>
            </a:pPr>
            <a:r>
              <a:rPr lang="it-IT" sz="3400" b="0" i="0" u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Ormai la presenza di stranieri nelle scuole </a:t>
            </a:r>
            <a:r>
              <a:rPr lang="it-IT" sz="3400" b="1" i="0" u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non è solo un fenomeno delle grandi città, ma coinvolge anche i piccoli centri</a:t>
            </a:r>
            <a:r>
              <a:rPr lang="it-IT" sz="3400" b="0" i="0" u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, specie nelle zone in crescita economica, dove i lavoratori immigrati hanno più occasione di trovare occupazione e alloggio. Così sempre più insegnanti si trovano a dover affrontare il problema di avere in classe alunni stranieri, magari di nazionalità, culture e lingue molto diverse.</a:t>
            </a:r>
            <a:endParaRPr/>
          </a:p>
        </p:txBody>
      </p:sp>
      <p:sp>
        <p:nvSpPr>
          <p:cNvPr id="946" name="Google Shape;946;g10204669781_2_115"/>
          <p:cNvSpPr txBox="1"/>
          <p:nvPr/>
        </p:nvSpPr>
        <p:spPr>
          <a:xfrm>
            <a:off x="3739815" y="6690341"/>
            <a:ext cx="3466170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g10204669781_2_115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8" name="Google Shape;948;g10204669781_2_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g10204669781_2_115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10204669781_2_123"/>
          <p:cNvSpPr txBox="1">
            <a:spLocks noGrp="1"/>
          </p:cNvSpPr>
          <p:nvPr>
            <p:ph type="title"/>
          </p:nvPr>
        </p:nvSpPr>
        <p:spPr>
          <a:xfrm>
            <a:off x="387675" y="289074"/>
            <a:ext cx="10170600" cy="13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100"/>
              <a:buFont typeface="Garamond"/>
              <a:buNone/>
            </a:pPr>
            <a:r>
              <a:rPr lang="it-IT" sz="51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Alunni stranieri presenti nelle scuole italiane sono </a:t>
            </a:r>
            <a:r>
              <a:rPr lang="it-IT" sz="510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circa</a:t>
            </a:r>
            <a:r>
              <a:rPr lang="it-IT" sz="51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it-IT" sz="510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8</a:t>
            </a:r>
            <a:r>
              <a:rPr lang="it-IT" sz="51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00mila. </a:t>
            </a:r>
            <a:endParaRPr/>
          </a:p>
        </p:txBody>
      </p:sp>
      <p:sp>
        <p:nvSpPr>
          <p:cNvPr id="955" name="Google Shape;955;g10204669781_2_123"/>
          <p:cNvSpPr txBox="1">
            <a:spLocks noGrp="1"/>
          </p:cNvSpPr>
          <p:nvPr>
            <p:ph type="body" idx="1"/>
          </p:nvPr>
        </p:nvSpPr>
        <p:spPr>
          <a:xfrm>
            <a:off x="275150" y="1757125"/>
            <a:ext cx="10283100" cy="3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393700" marR="0" lvl="0" indent="-393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Arial"/>
              <a:buChar char="•"/>
            </a:pPr>
            <a:r>
              <a:rPr lang="it-IT" sz="3700" dirty="0">
                <a:solidFill>
                  <a:srgbClr val="002060"/>
                </a:solidFill>
              </a:rPr>
              <a:t>rappresentano il </a:t>
            </a:r>
            <a:r>
              <a:rPr lang="it-IT" sz="3700" b="1" dirty="0">
                <a:solidFill>
                  <a:srgbClr val="002060"/>
                </a:solidFill>
              </a:rPr>
              <a:t>10.9%</a:t>
            </a:r>
            <a:r>
              <a:rPr lang="it-IT" sz="3700" dirty="0">
                <a:solidFill>
                  <a:srgbClr val="002060"/>
                </a:solidFill>
              </a:rPr>
              <a:t> dei circa </a:t>
            </a:r>
            <a:r>
              <a:rPr lang="it-IT" sz="3700" b="1" dirty="0">
                <a:solidFill>
                  <a:srgbClr val="002060"/>
                </a:solidFill>
              </a:rPr>
              <a:t>7.286.151</a:t>
            </a:r>
            <a:r>
              <a:rPr lang="it-IT" sz="3700" dirty="0">
                <a:solidFill>
                  <a:srgbClr val="002060"/>
                </a:solidFill>
              </a:rPr>
              <a:t> alunni.</a:t>
            </a:r>
            <a:endParaRPr sz="3700" dirty="0">
              <a:solidFill>
                <a:srgbClr val="002060"/>
              </a:solidFill>
            </a:endParaRPr>
          </a:p>
          <a:p>
            <a:pPr marL="393700" marR="0" lvl="0" indent="-393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Arial"/>
              <a:buChar char="•"/>
            </a:pPr>
            <a:r>
              <a:rPr lang="it-IT" sz="3700" dirty="0">
                <a:solidFill>
                  <a:srgbClr val="002060"/>
                </a:solidFill>
              </a:rPr>
              <a:t>I due terzi si trovano nelle regioni settentrionali.</a:t>
            </a:r>
            <a:endParaRPr dirty="0"/>
          </a:p>
          <a:p>
            <a:pPr marL="393700" marR="0" lvl="0" indent="-393700" algn="just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Arial"/>
              <a:buChar char="•"/>
            </a:pPr>
            <a:r>
              <a:rPr lang="it-IT" sz="37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A due cifre sono i numeri in Lombardia, Emilia Romagna, Veneto, Piemonte, Toscana e Lazio.</a:t>
            </a:r>
            <a:endParaRPr dirty="0"/>
          </a:p>
        </p:txBody>
      </p:sp>
      <p:sp>
        <p:nvSpPr>
          <p:cNvPr id="956" name="Google Shape;956;g10204669781_2_123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7" name="Google Shape;957;g10204669781_2_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7607" y="6234877"/>
            <a:ext cx="598189" cy="680059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g10204669781_2_123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g10204669781_2_123"/>
          <p:cNvSpPr txBox="1"/>
          <p:nvPr/>
        </p:nvSpPr>
        <p:spPr>
          <a:xfrm>
            <a:off x="2575224" y="5743141"/>
            <a:ext cx="5966103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6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Fonte: Ministero dell’istruzione e del merito – Ufficio Statistica 2022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10204669781_2_131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5" name="Google Shape;965;g10204669781_2_1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g10204669781_2_131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7" name="Google Shape;967;g10204669781_2_1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249" y="198838"/>
            <a:ext cx="9012912" cy="586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" name="Google Shape;972;p7"/>
          <p:cNvGraphicFramePr/>
          <p:nvPr/>
        </p:nvGraphicFramePr>
        <p:xfrm>
          <a:off x="1340425" y="499779"/>
          <a:ext cx="7928275" cy="6110150"/>
        </p:xfrm>
        <a:graphic>
          <a:graphicData uri="http://schemas.openxmlformats.org/drawingml/2006/table">
            <a:tbl>
              <a:tblPr>
                <a:noFill/>
                <a:tableStyleId>{6C2D1242-2837-4A39-A2CE-A0F121314ED3}</a:tableStyleId>
              </a:tblPr>
              <a:tblGrid>
                <a:gridCol w="20554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1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14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114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35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093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56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28875">
                <a:tc gridSpan="7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1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Tab. 10  - Alunni con cittadinanza non italiana delle scuole statali per regione e livello scolastico_ A.S. 2022/2023 (valore atteso)</a:t>
                      </a:r>
                      <a:endParaRPr sz="13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7650" marR="87650" marT="43825" marB="438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1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Regione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Infanzia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Primaria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grado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 grado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Piemonte</a:t>
                      </a:r>
                      <a:endParaRPr/>
                    </a:p>
                  </a:txBody>
                  <a:tcPr marL="9800" marR="9800" marT="980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10.544</a:t>
                      </a:r>
                      <a:endParaRPr/>
                    </a:p>
                  </a:txBody>
                  <a:tcPr marL="9800" marR="9800" marT="980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27.769</a:t>
                      </a:r>
                      <a:endParaRPr/>
                    </a:p>
                  </a:txBody>
                  <a:tcPr marL="9800" marR="9800" marT="980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17.090</a:t>
                      </a:r>
                      <a:endParaRPr/>
                    </a:p>
                  </a:txBody>
                  <a:tcPr marL="9800" marR="9800" marT="980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18.472</a:t>
                      </a:r>
                      <a:endParaRPr/>
                    </a:p>
                  </a:txBody>
                  <a:tcPr marL="9800" marR="9800" marT="980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73.875</a:t>
                      </a:r>
                      <a:endParaRPr/>
                    </a:p>
                  </a:txBody>
                  <a:tcPr marL="9800" marR="117450" marT="980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9,3</a:t>
                      </a:r>
                      <a:endParaRPr/>
                    </a:p>
                  </a:txBody>
                  <a:tcPr marL="9800" marR="9800" marT="980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Lombardia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22.795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82.097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49.844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47.900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202.636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25,5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Veneto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9.184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36.210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22.308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19.884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87.586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11,0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Friuli Venezia Giulia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2.717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7.096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4.510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4.785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19.108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Liguria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3.531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9.584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5.633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6.657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25.405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3,2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Emilia Romagna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12.740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38.267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22.565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26.007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99.579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12,5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Toscana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9.661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23.294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15.524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19.821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68.300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8,6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Umbria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2.484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5.087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3.474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4.539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15.584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Marche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3.701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7.762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5.024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6.629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23.116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Lazio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8.671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26.963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16.532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21.643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73.809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9,3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Abruzzo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2.108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4.541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2.749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3.279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12.677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1,6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Molise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440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248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276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1.194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0,2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Campania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3.912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9.071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5.376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8.015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26.374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Puglia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3.303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6.924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4.148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5.075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19.450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Basilicata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634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1011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699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950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3.294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Calabria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1.728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3.771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2.332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3.669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11.500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Sicilia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4.749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9.076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5.710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7.112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26.647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489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Sardegna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1.783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1.203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1.781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5.426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0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0,7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64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Italia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103.351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300.746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184.969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206.494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795.560</a:t>
                      </a:r>
                      <a:endParaRPr/>
                    </a:p>
                  </a:txBody>
                  <a:tcPr marL="9800" marR="11745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b="1" i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100,0</a:t>
                      </a:r>
                      <a:endParaRPr/>
                    </a:p>
                  </a:txBody>
                  <a:tcPr marL="9800" marR="9800" marT="980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73" name="Google Shape;973;p7"/>
          <p:cNvSpPr txBox="1"/>
          <p:nvPr/>
        </p:nvSpPr>
        <p:spPr>
          <a:xfrm>
            <a:off x="3310358" y="6740534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Fonte: Ministero dell’istruzione e del merito – Ufficio Statistica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4" name="Google Shape;97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6075" y="6718584"/>
            <a:ext cx="400661" cy="455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7"/>
          <p:cNvSpPr txBox="1"/>
          <p:nvPr/>
        </p:nvSpPr>
        <p:spPr>
          <a:xfrm>
            <a:off x="9625096" y="6834053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10204669781_2_138"/>
          <p:cNvSpPr txBox="1">
            <a:spLocks noGrp="1"/>
          </p:cNvSpPr>
          <p:nvPr>
            <p:ph type="body" idx="1"/>
          </p:nvPr>
        </p:nvSpPr>
        <p:spPr>
          <a:xfrm>
            <a:off x="547290" y="350892"/>
            <a:ext cx="9851220" cy="5803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393700" marR="0" lvl="0" indent="-38735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500"/>
              <a:buFont typeface="Noto Sans"/>
              <a:buChar char="∙"/>
            </a:pPr>
            <a:r>
              <a:rPr lang="it-IT" sz="25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Le prospettive sono che negli anni futuri il fenomeno sarà </a:t>
            </a:r>
            <a:r>
              <a:rPr lang="it-IT" sz="2500" dirty="0" smtClean="0">
                <a:solidFill>
                  <a:srgbClr val="002060"/>
                </a:solidFill>
              </a:rPr>
              <a:t>comunque</a:t>
            </a:r>
            <a:r>
              <a:rPr lang="it-IT" sz="2500" b="0" i="0" u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25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in </a:t>
            </a:r>
            <a:r>
              <a:rPr lang="it-IT" sz="2500" b="0" i="0" u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continua variazione (crescita/diminuzione).</a:t>
            </a:r>
            <a:endParaRPr dirty="0"/>
          </a:p>
          <a:p>
            <a:pPr marL="393700" marR="0" lvl="0" indent="-387350" algn="just" rtl="0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500"/>
              <a:buFont typeface="Noto Sans"/>
              <a:buChar char="∙"/>
            </a:pPr>
            <a:r>
              <a:rPr lang="it-IT" sz="25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Le istituzioni scolastiche hanno mostrato di essere sensibili a questa problematica e molte sono </a:t>
            </a:r>
            <a:r>
              <a:rPr lang="it-IT" sz="2500" b="1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le circolari ministeriali</a:t>
            </a:r>
            <a:r>
              <a:rPr lang="it-IT" sz="25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espresse in questi anni, come la </a:t>
            </a:r>
            <a:r>
              <a:rPr lang="it-IT" sz="2500" b="1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n. 205 del 1990 e la n. 73 del 1994 </a:t>
            </a:r>
            <a:r>
              <a:rPr lang="it-IT" sz="25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che propongono la scuola come mediatrice di culture diverse, o la </a:t>
            </a:r>
            <a:r>
              <a:rPr lang="it-IT" sz="2500" b="1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n.5 del </a:t>
            </a:r>
            <a:r>
              <a:rPr lang="it-IT" sz="2500" b="1" i="1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5-1-94 </a:t>
            </a:r>
            <a:r>
              <a:rPr lang="it-IT" sz="21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it-IT" sz="2100" b="0" i="1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Ministro Istruzione Iervolino</a:t>
            </a:r>
            <a:r>
              <a:rPr lang="it-IT" sz="21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it-IT" sz="25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che stabilisce il diritto-dovere dei bambini immigrati, anche in situazione di illegalità, di frequentare la scuola e prevede specifici dispositivi di accoglienza, o le più recenti prese di posizione che propongono, insieme alle altre Educazioni (ES. alla pace, allo sviluppo, alla convivenza civile e alla legalità ecc.), come uno tra i valori fondanti dell’intera proposta formativa della scuola italiana.</a:t>
            </a:r>
            <a:endParaRPr dirty="0"/>
          </a:p>
          <a:p>
            <a:pPr marL="393700" marR="0" lvl="0" indent="-393700" algn="just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Arial"/>
              <a:buNone/>
            </a:pPr>
            <a:r>
              <a:rPr lang="it-IT" sz="3700" b="0" i="0" u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3700" b="0" i="0" u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7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37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981" name="Google Shape;981;g10204669781_2_138"/>
          <p:cNvSpPr txBox="1"/>
          <p:nvPr/>
        </p:nvSpPr>
        <p:spPr>
          <a:xfrm>
            <a:off x="3739815" y="6690341"/>
            <a:ext cx="3466170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g10204669781_2_138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3" name="Google Shape;983;g10204669781_2_1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g10204669781_2_138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10204669781_2_146"/>
          <p:cNvSpPr txBox="1">
            <a:spLocks noGrp="1"/>
          </p:cNvSpPr>
          <p:nvPr>
            <p:ph type="body" idx="1"/>
          </p:nvPr>
        </p:nvSpPr>
        <p:spPr>
          <a:xfrm>
            <a:off x="547290" y="921651"/>
            <a:ext cx="9851100" cy="51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it-IT" sz="3600" b="0" i="0" u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“Le risorse del Pnrr devono servire non solo per il rilancio dell’economia ma anche per il rilancio delle istituzioni e dunque della scuola, perché l’educazione ha un ruolo fondamentale e deve contare su robusti investimenti: </a:t>
            </a:r>
            <a:r>
              <a:rPr lang="it-IT" sz="3600" b="1" i="0" u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la scuola è servizio alle persone, è struttura che rende viva una comunità”.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it-IT" sz="2800" b="0" i="0" u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(Patrizio Bianchi Nov. 2021)</a:t>
            </a:r>
            <a:endParaRPr/>
          </a:p>
          <a:p>
            <a:pPr marL="393700" marR="0" lvl="0" indent="-215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800" b="0" i="0" u="none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0" name="Google Shape;990;g10204669781_2_146"/>
          <p:cNvSpPr txBox="1"/>
          <p:nvPr/>
        </p:nvSpPr>
        <p:spPr>
          <a:xfrm>
            <a:off x="3739815" y="6690341"/>
            <a:ext cx="3466170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g10204669781_2_146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2" name="Google Shape;992;g10204669781_2_1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g10204669781_2_146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10204669781_2_154"/>
          <p:cNvSpPr txBox="1">
            <a:spLocks noGrp="1"/>
          </p:cNvSpPr>
          <p:nvPr>
            <p:ph type="title"/>
          </p:nvPr>
        </p:nvSpPr>
        <p:spPr>
          <a:xfrm>
            <a:off x="530187" y="384310"/>
            <a:ext cx="9851220" cy="542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100"/>
              <a:buFont typeface="Garamond"/>
              <a:buNone/>
            </a:pPr>
            <a:r>
              <a:rPr lang="it-IT" sz="41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/>
            </a:r>
            <a:br>
              <a:rPr lang="it-IT" sz="41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it-IT" sz="55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L’integrazione degli stranieri nella società e in particolare nella scuola, non è sempre facile e continua a incontrare resistenze di vario tipo…</a:t>
            </a:r>
            <a:r>
              <a:rPr lang="it-IT" sz="51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it-IT" sz="51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/>
          </a:p>
        </p:txBody>
      </p:sp>
      <p:sp>
        <p:nvSpPr>
          <p:cNvPr id="999" name="Google Shape;999;g10204669781_2_154"/>
          <p:cNvSpPr txBox="1"/>
          <p:nvPr/>
        </p:nvSpPr>
        <p:spPr>
          <a:xfrm>
            <a:off x="3739815" y="6690341"/>
            <a:ext cx="3466170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g10204669781_2_154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1" name="Google Shape;1001;g10204669781_2_1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g10204669781_2_154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10204669781_2_162"/>
          <p:cNvSpPr txBox="1">
            <a:spLocks noGrp="1"/>
          </p:cNvSpPr>
          <p:nvPr>
            <p:ph type="body" idx="1"/>
          </p:nvPr>
        </p:nvSpPr>
        <p:spPr>
          <a:xfrm>
            <a:off x="547290" y="1229793"/>
            <a:ext cx="9851220" cy="442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393700" marR="0" lvl="0" indent="-393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Arial"/>
              <a:buChar char="•"/>
            </a:pP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Le </a:t>
            </a:r>
            <a:r>
              <a:rPr lang="it-IT" sz="3400" b="1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resistenze dell’Istituzione </a:t>
            </a: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stessa, che si trova sempre in difficoltà quando deve accogliere studenti "diversi". </a:t>
            </a:r>
            <a:endParaRPr dirty="0"/>
          </a:p>
          <a:p>
            <a:pPr marL="393700" marR="0" lvl="0" indent="-393700" algn="just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Arial"/>
              <a:buChar char="•"/>
            </a:pP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Le </a:t>
            </a:r>
            <a:r>
              <a:rPr lang="it-IT" sz="3400" b="1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resistenze del personale scuola</a:t>
            </a: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  <a:p>
            <a:pPr marL="393700" marR="0" lvl="0" indent="-393700" algn="just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Arial"/>
              <a:buChar char="•"/>
            </a:pP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Le </a:t>
            </a:r>
            <a:r>
              <a:rPr lang="it-IT" sz="3400" b="1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resistenze dei curricoli didattici </a:t>
            </a:r>
            <a:r>
              <a:rPr lang="it-IT" sz="3400" b="0" i="0" u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stessi, e dei manuali e dei testi di studio che li accompagnano (che sono sempre rigidi).</a:t>
            </a:r>
            <a:endParaRPr dirty="0"/>
          </a:p>
        </p:txBody>
      </p:sp>
      <p:sp>
        <p:nvSpPr>
          <p:cNvPr id="1008" name="Google Shape;1008;g10204669781_2_162"/>
          <p:cNvSpPr txBox="1"/>
          <p:nvPr/>
        </p:nvSpPr>
        <p:spPr>
          <a:xfrm>
            <a:off x="3739815" y="6690341"/>
            <a:ext cx="3466170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g10204669781_2_162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0" name="Google Shape;1010;g10204669781_2_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g10204669781_2_162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10204669781_2_170"/>
          <p:cNvSpPr txBox="1">
            <a:spLocks noGrp="1"/>
          </p:cNvSpPr>
          <p:nvPr>
            <p:ph type="title"/>
          </p:nvPr>
        </p:nvSpPr>
        <p:spPr>
          <a:xfrm>
            <a:off x="579595" y="223903"/>
            <a:ext cx="9851220" cy="149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Garamond"/>
              <a:buNone/>
            </a:pPr>
            <a: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/>
            </a:r>
            <a:b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Motivazioni legate alle </a:t>
            </a:r>
            <a:r>
              <a:rPr lang="it-IT" sz="3700" b="1" i="0" u="sng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Esigenze Pubbliche </a:t>
            </a:r>
            <a: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/>
            </a:r>
            <a:b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di </a:t>
            </a:r>
            <a:r>
              <a:rPr lang="it-IT" sz="3700" b="1" i="0" u="sng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Integrazione</a:t>
            </a:r>
            <a: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ed </a:t>
            </a:r>
            <a:r>
              <a:rPr lang="it-IT" sz="3700" b="1" i="0" u="sng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Inclusione</a:t>
            </a:r>
            <a: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ed</a:t>
            </a:r>
            <a:b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it-IT" sz="37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obiettivi generali dell’educazione interculturale</a:t>
            </a:r>
            <a:endParaRPr/>
          </a:p>
        </p:txBody>
      </p:sp>
      <p:sp>
        <p:nvSpPr>
          <p:cNvPr id="1017" name="Google Shape;1017;g10204669781_2_170"/>
          <p:cNvSpPr txBox="1">
            <a:spLocks noGrp="1"/>
          </p:cNvSpPr>
          <p:nvPr>
            <p:ph type="body" idx="1"/>
          </p:nvPr>
        </p:nvSpPr>
        <p:spPr>
          <a:xfrm>
            <a:off x="564392" y="1714358"/>
            <a:ext cx="9851220" cy="4748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393700" marR="0" lvl="0" indent="-393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None/>
            </a:pPr>
            <a:r>
              <a:rPr lang="it-IT" sz="1800" b="1" i="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3937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None/>
            </a:pPr>
            <a:r>
              <a:rPr lang="it-IT" sz="1800" b="1" i="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/>
          </a:p>
          <a:p>
            <a:pPr marL="393700" marR="0" lvl="0" indent="-3937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it-IT" sz="1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1" i="0" u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3937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it-IT" sz="1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279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g10204669781_2_170"/>
          <p:cNvSpPr txBox="1"/>
          <p:nvPr/>
        </p:nvSpPr>
        <p:spPr>
          <a:xfrm>
            <a:off x="579595" y="1216426"/>
            <a:ext cx="9801812" cy="5430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lang="it-IT"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9" name="Google Shape;1019;g10204669781_2_170"/>
          <p:cNvSpPr txBox="1"/>
          <p:nvPr/>
        </p:nvSpPr>
        <p:spPr>
          <a:xfrm>
            <a:off x="819034" y="2524751"/>
            <a:ext cx="3889939" cy="1035967"/>
          </a:xfrm>
          <a:prstGeom prst="rect">
            <a:avLst/>
          </a:prstGeom>
          <a:solidFill>
            <a:schemeClr val="accent1">
              <a:alpha val="38823"/>
            </a:schemeClr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Open Sans"/>
              <a:buNone/>
            </a:pPr>
            <a:r>
              <a:rPr lang="it-IT" sz="21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PREOCCUPANTI SEGNALI DAL MONDO LAVORATIVO E SCOLASTICO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g10204669781_2_170"/>
          <p:cNvSpPr txBox="1"/>
          <p:nvPr/>
        </p:nvSpPr>
        <p:spPr>
          <a:xfrm>
            <a:off x="5921374" y="2511384"/>
            <a:ext cx="4051466" cy="1062702"/>
          </a:xfrm>
          <a:prstGeom prst="rect">
            <a:avLst/>
          </a:prstGeom>
          <a:solidFill>
            <a:schemeClr val="accent1">
              <a:alpha val="38823"/>
            </a:schemeClr>
          </a:solid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Open Sans"/>
              <a:buNone/>
            </a:pPr>
            <a:r>
              <a:rPr lang="it-IT" sz="21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RAFFORZARE IL BISOGNO INFORMATIVO EDUCATIVO MIGRANTI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g10204669781_2_170"/>
          <p:cNvSpPr/>
          <p:nvPr/>
        </p:nvSpPr>
        <p:spPr>
          <a:xfrm>
            <a:off x="4708974" y="3706088"/>
            <a:ext cx="1206698" cy="1004219"/>
          </a:xfrm>
          <a:prstGeom prst="downArrow">
            <a:avLst>
              <a:gd name="adj1" fmla="val 108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g10204669781_2_170"/>
          <p:cNvSpPr txBox="1"/>
          <p:nvPr/>
        </p:nvSpPr>
        <p:spPr>
          <a:xfrm>
            <a:off x="2768755" y="4897450"/>
            <a:ext cx="5085236" cy="908977"/>
          </a:xfrm>
          <a:prstGeom prst="rect">
            <a:avLst/>
          </a:prstGeom>
          <a:solidFill>
            <a:schemeClr val="accent1">
              <a:alpha val="38823"/>
            </a:schemeClr>
          </a:solid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Open Sans"/>
              <a:buNone/>
            </a:pPr>
            <a:r>
              <a:rPr lang="it-IT" sz="21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SCONGIURARE PERICOLOSE DISUGUAGLIANZE E DIFFICOLTOSI PERCORSI DI </a:t>
            </a:r>
            <a:r>
              <a:rPr lang="it-IT" sz="2100" b="1" i="0" u="sng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REALE</a:t>
            </a:r>
            <a:r>
              <a:rPr lang="it-IT" sz="21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2100" b="1" i="0" u="sng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INCLUSIONE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g10204669781_2_170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4" name="Google Shape;1024;g10204669781_2_1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g10204669781_2_170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g10204669781_2_170"/>
          <p:cNvSpPr/>
          <p:nvPr/>
        </p:nvSpPr>
        <p:spPr>
          <a:xfrm rot="-5400000">
            <a:off x="4909175" y="2512449"/>
            <a:ext cx="895610" cy="1117384"/>
          </a:xfrm>
          <a:prstGeom prst="downArrow">
            <a:avLst>
              <a:gd name="adj1" fmla="val 11942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10204669781_2_184"/>
          <p:cNvSpPr txBox="1"/>
          <p:nvPr/>
        </p:nvSpPr>
        <p:spPr>
          <a:xfrm>
            <a:off x="547290" y="1465391"/>
            <a:ext cx="9851220" cy="4773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Open Sans"/>
              <a:buNone/>
            </a:pPr>
            <a:r>
              <a:rPr lang="it-IT" sz="32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Ruolo degli operatori territoriali di chi opera a contatto con i migranti che si rivolgono quotidianamente agli uffici </a:t>
            </a:r>
            <a:r>
              <a:rPr lang="it-IT" sz="3200" b="0" i="0" u="none" strike="noStrike" cap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pubblici, ma </a:t>
            </a:r>
            <a:r>
              <a:rPr lang="it-IT" sz="32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come i </a:t>
            </a:r>
            <a:r>
              <a:rPr lang="it-IT" sz="3200" b="1" i="0" u="sng" strike="noStrike" cap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dirigenti, i docenti </a:t>
            </a:r>
            <a:r>
              <a:rPr lang="it-IT" sz="3200" b="1" i="0" u="sng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ed il personale </a:t>
            </a:r>
            <a:r>
              <a:rPr lang="it-IT" sz="3200" b="1" i="0" u="sng" strike="noStrike" cap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scolastico (ATA),</a:t>
            </a:r>
            <a:r>
              <a:rPr lang="it-IT" sz="3200" b="0" i="0" u="none" strike="noStrike" cap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32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impegnati a tessere ogni giorno, con i minori di origine immigrata, reti di significato sociale e culturale utili a costruire percorsi di inclusione e legalità per la futura partecipazione alla «vita sociale» delle giovani </a:t>
            </a:r>
            <a:r>
              <a:rPr lang="it-IT" sz="3200" b="0" i="0" u="none" strike="noStrike" cap="none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generazioni.</a:t>
            </a:r>
            <a:r>
              <a:rPr lang="it-IT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g10204669781_2_184"/>
          <p:cNvSpPr txBox="1">
            <a:spLocks noGrp="1"/>
          </p:cNvSpPr>
          <p:nvPr>
            <p:ph type="title"/>
          </p:nvPr>
        </p:nvSpPr>
        <p:spPr>
          <a:xfrm>
            <a:off x="364861" y="481224"/>
            <a:ext cx="10398600" cy="8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Calibri"/>
              <a:buNone/>
            </a:pPr>
            <a:r>
              <a:rPr lang="it-IT" sz="51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51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51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Fondamentale:</a:t>
            </a:r>
            <a:r>
              <a:rPr lang="it-IT" sz="51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51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1033" name="Google Shape;1033;g10204669781_2_184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4" name="Google Shape;1034;g10204669781_2_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g10204669781_2_184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10204669781_2_209"/>
          <p:cNvSpPr txBox="1">
            <a:spLocks noGrp="1"/>
          </p:cNvSpPr>
          <p:nvPr>
            <p:ph type="body" idx="1"/>
          </p:nvPr>
        </p:nvSpPr>
        <p:spPr>
          <a:xfrm>
            <a:off x="560592" y="1184678"/>
            <a:ext cx="9851220" cy="395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393700" marR="0" lvl="0" indent="-393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3937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it-IT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3937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it-IT" sz="1800" b="1" i="0" u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Obiettivo Specifico OS2. Integrazione/Migrazione legale - Obiettivo Nazionale ON 3 – Capacity Building </a:t>
            </a:r>
            <a:endParaRPr/>
          </a:p>
          <a:p>
            <a:pPr marL="393700" marR="0" lvl="0" indent="-39370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Arial"/>
              <a:buChar char="•"/>
            </a:pPr>
            <a:r>
              <a:rPr lang="it-IT" sz="3700" b="1" i="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393700" marR="0" lvl="0" indent="-39370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Arial"/>
              <a:buNone/>
            </a:pPr>
            <a:r>
              <a:rPr lang="it-IT" sz="21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Progetto “SIRIO MIGRANTI STRATEGIE INFORMATIVE DI RETE PER L'INCLUSIONE E L'ORIENTAMENTO AI SERVIZI”- PROG-3769 </a:t>
            </a:r>
            <a:endParaRPr/>
          </a:p>
          <a:p>
            <a:pPr marL="393700" marR="0" lvl="0" indent="-393700" algn="ctr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it-IT" sz="28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MASSA CARRARA</a:t>
            </a:r>
            <a:endParaRPr/>
          </a:p>
          <a:p>
            <a:pPr marL="393700" marR="0" lvl="0" indent="-3937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190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1" name="Google Shape;1061;g10204669781_2_2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6106" y="501274"/>
            <a:ext cx="872217" cy="59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g10204669781_2_209" descr="mdi_ml_tricolore_2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30253" y="350892"/>
            <a:ext cx="1844689" cy="771962"/>
          </a:xfrm>
          <a:prstGeom prst="rect">
            <a:avLst/>
          </a:prstGeom>
          <a:noFill/>
          <a:ln>
            <a:noFill/>
          </a:ln>
        </p:spPr>
      </p:pic>
      <p:sp>
        <p:nvSpPr>
          <p:cNvPr id="1063" name="Google Shape;1063;g10204669781_2_209"/>
          <p:cNvSpPr txBox="1"/>
          <p:nvPr/>
        </p:nvSpPr>
        <p:spPr>
          <a:xfrm>
            <a:off x="1679876" y="501274"/>
            <a:ext cx="2242369" cy="42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Calibri"/>
              <a:buNone/>
            </a:pPr>
            <a:r>
              <a:rPr lang="it-IT" sz="1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Progetto cofinanziato dall’Unione Europea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g10204669781_2_209"/>
          <p:cNvSpPr txBox="1"/>
          <p:nvPr/>
        </p:nvSpPr>
        <p:spPr>
          <a:xfrm>
            <a:off x="1162991" y="1714358"/>
            <a:ext cx="8446888" cy="38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Garamond"/>
              <a:buNone/>
            </a:pPr>
            <a:r>
              <a:rPr lang="it-IT" sz="2100" b="1" i="0" u="none" strike="noStrike" cap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FONDO ASILO, MIGRAZIONE E INTEGRAZIONE 2014-2020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5" name="Google Shape;1065;g10204669781_2_2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4828" y="6058735"/>
            <a:ext cx="1790094" cy="481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g10204669781_2_20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24426" y="5196544"/>
            <a:ext cx="561427" cy="641631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g10204669781_2_209"/>
          <p:cNvSpPr txBox="1"/>
          <p:nvPr/>
        </p:nvSpPr>
        <p:spPr>
          <a:xfrm>
            <a:off x="3662788" y="5895000"/>
            <a:ext cx="32847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Prefettura di Massa Carrara</a:t>
            </a:r>
            <a:endParaRPr sz="13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Ufficio Territoriale del Governo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8" name="Google Shape;1068;g10204669781_2_20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82278" y="5910024"/>
            <a:ext cx="896948" cy="778646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g10204669781_2_209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g10204669781_2_209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10204669781_2_192"/>
          <p:cNvSpPr txBox="1">
            <a:spLocks noGrp="1"/>
          </p:cNvSpPr>
          <p:nvPr>
            <p:ph type="title"/>
          </p:nvPr>
        </p:nvSpPr>
        <p:spPr>
          <a:xfrm>
            <a:off x="579595" y="223903"/>
            <a:ext cx="9851220" cy="78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100"/>
              <a:buFont typeface="Garamond"/>
              <a:buNone/>
            </a:pPr>
            <a:r>
              <a:rPr lang="it-IT" sz="5100" b="1" i="0" u="none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Obiettivi Generali</a:t>
            </a:r>
            <a:endParaRPr/>
          </a:p>
        </p:txBody>
      </p:sp>
      <p:sp>
        <p:nvSpPr>
          <p:cNvPr id="1041" name="Google Shape;1041;g10204669781_2_192"/>
          <p:cNvSpPr txBox="1">
            <a:spLocks noGrp="1"/>
          </p:cNvSpPr>
          <p:nvPr>
            <p:ph type="body" idx="1"/>
          </p:nvPr>
        </p:nvSpPr>
        <p:spPr>
          <a:xfrm>
            <a:off x="564392" y="1032625"/>
            <a:ext cx="9851220" cy="5430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t" anchorCtr="0">
            <a:noAutofit/>
          </a:bodyPr>
          <a:lstStyle/>
          <a:p>
            <a:pPr marL="393700" marR="0" lvl="0" indent="-393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None/>
            </a:pPr>
            <a:r>
              <a:rPr lang="it-IT" sz="1800" b="1" i="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3937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None/>
            </a:pPr>
            <a:r>
              <a:rPr lang="it-IT" sz="1800" b="1" i="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/>
          </a:p>
          <a:p>
            <a:pPr marL="393700" marR="0" lvl="0" indent="-3937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it-IT" sz="1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1" i="0" u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3937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it-IT" sz="1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279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g10204669781_2_192"/>
          <p:cNvSpPr txBox="1"/>
          <p:nvPr/>
        </p:nvSpPr>
        <p:spPr>
          <a:xfrm>
            <a:off x="214735" y="1179666"/>
            <a:ext cx="10257887" cy="5305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3937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"/>
              <a:buFont typeface="Noto Sans"/>
              <a:buNone/>
            </a:pPr>
            <a:endParaRPr sz="3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3700" marR="0" lvl="0" indent="-393700" algn="just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Arial"/>
              <a:buChar char="•"/>
            </a:pPr>
            <a:r>
              <a:rPr lang="it-IT" sz="3000" b="1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Rafforzare ed attualizzare il ruolo dell’Istituzione Scolastica</a:t>
            </a:r>
            <a:r>
              <a:rPr lang="it-IT" sz="30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quale soggetto attivatore di strategie territoriali di supporto e di orientamento ai percorsi di integrazione e di accoglienza;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3700" marR="0" lvl="0" indent="-393700" algn="just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Arial"/>
              <a:buChar char="•"/>
            </a:pPr>
            <a:r>
              <a:rPr lang="it-IT" sz="3000" b="1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Migliorare la governance dell’accoglienza</a:t>
            </a:r>
            <a:r>
              <a:rPr lang="it-IT" sz="30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e dell'inclusione sociale della popolazione immigrata;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3700" marR="0" lvl="0" indent="-393700" algn="just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2060"/>
              </a:buClr>
              <a:buSzPts val="3000"/>
              <a:buFont typeface="Arial"/>
              <a:buChar char="•"/>
            </a:pPr>
            <a:r>
              <a:rPr lang="it-IT" sz="3000" b="1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Rafforzare il ruolo di elaborazione di policy del Consiglio Territoriale delle Prefetture</a:t>
            </a:r>
            <a:r>
              <a:rPr lang="it-IT" sz="30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per l’immigrazione (collaborazione di rete).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3700" marR="0" lvl="0" indent="-393700" algn="ctr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lang="it-IT" sz="32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32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g10204669781_2_192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4" name="Google Shape;1044;g10204669781_2_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1045" name="Google Shape;1045;g10204669781_2_192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8"/>
          <p:cNvSpPr txBox="1">
            <a:spLocks noGrp="1"/>
          </p:cNvSpPr>
          <p:nvPr>
            <p:ph type="title"/>
          </p:nvPr>
        </p:nvSpPr>
        <p:spPr>
          <a:xfrm>
            <a:off x="364861" y="481224"/>
            <a:ext cx="10398600" cy="8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775" tIns="51875" rIns="103775" bIns="5187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sz="51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Continuità</a:t>
            </a:r>
            <a:r>
              <a:rPr lang="it-IT" dirty="0"/>
              <a:t> </a:t>
            </a:r>
            <a:r>
              <a:rPr lang="it-IT" sz="51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del progetto «Sirio»</a:t>
            </a:r>
            <a:br>
              <a:rPr lang="it-IT" sz="51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it-IT" sz="51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su Massa Carrara:</a:t>
            </a:r>
            <a:endParaRPr dirty="0"/>
          </a:p>
        </p:txBody>
      </p:sp>
      <p:sp>
        <p:nvSpPr>
          <p:cNvPr id="1094" name="Google Shape;1094;p8"/>
          <p:cNvSpPr txBox="1">
            <a:spLocks noGrp="1"/>
          </p:cNvSpPr>
          <p:nvPr>
            <p:ph type="body" idx="1"/>
          </p:nvPr>
        </p:nvSpPr>
        <p:spPr>
          <a:xfrm>
            <a:off x="364861" y="1635828"/>
            <a:ext cx="10398600" cy="47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775" tIns="51875" rIns="103775" bIns="51875" anchor="t" anchorCtr="0">
            <a:normAutofit fontScale="92500"/>
          </a:bodyPr>
          <a:lstStyle/>
          <a:p>
            <a:pPr marL="457200" lvl="0" indent="-308610" algn="just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</a:pPr>
            <a:r>
              <a:rPr lang="it-IT" sz="2400" dirty="0">
                <a:solidFill>
                  <a:srgbClr val="002060"/>
                </a:solidFill>
              </a:rPr>
              <a:t>29/09/2022 Firma del </a:t>
            </a:r>
            <a:r>
              <a:rPr lang="it-IT" sz="2400" b="1" dirty="0">
                <a:solidFill>
                  <a:srgbClr val="002060"/>
                </a:solidFill>
              </a:rPr>
              <a:t>protocollo d’intesa </a:t>
            </a:r>
            <a:r>
              <a:rPr lang="it-IT" sz="2400" dirty="0">
                <a:solidFill>
                  <a:srgbClr val="002060"/>
                </a:solidFill>
              </a:rPr>
              <a:t>con gli Enti del Territorio valido fino al 2027.</a:t>
            </a:r>
          </a:p>
          <a:p>
            <a:pPr marL="457200" lvl="0" indent="-308610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</a:pPr>
            <a:r>
              <a:rPr lang="it-IT" sz="2400" dirty="0">
                <a:solidFill>
                  <a:srgbClr val="002060"/>
                </a:solidFill>
              </a:rPr>
              <a:t>Aggiornamento continua della piattaforma </a:t>
            </a:r>
            <a:r>
              <a:rPr lang="it-IT" sz="2400" dirty="0" smtClean="0">
                <a:solidFill>
                  <a:srgbClr val="002060"/>
                </a:solidFill>
              </a:rPr>
              <a:t>«</a:t>
            </a:r>
            <a:r>
              <a:rPr lang="it-IT" sz="2400" b="1" dirty="0">
                <a:solidFill>
                  <a:srgbClr val="002060"/>
                </a:solidFill>
              </a:rPr>
              <a:t>Discolo</a:t>
            </a:r>
            <a:r>
              <a:rPr lang="it-IT" sz="2400" dirty="0" smtClean="0">
                <a:solidFill>
                  <a:srgbClr val="002060"/>
                </a:solidFill>
              </a:rPr>
              <a:t>» 							</a:t>
            </a:r>
            <a:r>
              <a:rPr lang="it-IT" sz="2400" b="1" dirty="0" smtClean="0">
                <a:solidFill>
                  <a:srgbClr val="002060"/>
                </a:solidFill>
              </a:rPr>
              <a:t>www.discolo.ustlucca.it</a:t>
            </a:r>
            <a:endParaRPr sz="2400" b="1" dirty="0">
              <a:solidFill>
                <a:srgbClr val="002060"/>
              </a:solidFill>
            </a:endParaRPr>
          </a:p>
          <a:p>
            <a:pPr marL="457200" lvl="0" indent="-308610" algn="just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</a:pPr>
            <a:r>
              <a:rPr lang="it-IT" sz="2400" b="1" dirty="0">
                <a:solidFill>
                  <a:srgbClr val="002060"/>
                </a:solidFill>
              </a:rPr>
              <a:t>Patto locale tra Provincia e Enti </a:t>
            </a:r>
            <a:r>
              <a:rPr lang="it-IT" sz="2400" dirty="0">
                <a:solidFill>
                  <a:srgbClr val="002060"/>
                </a:solidFill>
              </a:rPr>
              <a:t>per la Formazione e l’orientamento Dicembre 2022 </a:t>
            </a:r>
            <a:r>
              <a:rPr lang="it-IT" sz="2400" b="1" i="1" u="sng" dirty="0">
                <a:solidFill>
                  <a:srgbClr val="002060"/>
                </a:solidFill>
              </a:rPr>
              <a:t>l'Ufficio Scolastico Territoriale di Lucca e Massa Carrara si impegna a coordinare eventuali fondi attraverso le molteplici attività scolastiche e laboratori territoriali al fine di contrastare l'abbandono scolastico e la povertà educativa.</a:t>
            </a:r>
            <a:endParaRPr dirty="0"/>
          </a:p>
          <a:p>
            <a:pPr marL="457200" lvl="0" indent="-308610" algn="just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</a:pPr>
            <a:r>
              <a:rPr lang="it-IT" sz="2400" dirty="0">
                <a:solidFill>
                  <a:srgbClr val="002060"/>
                </a:solidFill>
              </a:rPr>
              <a:t>Firma del </a:t>
            </a:r>
            <a:r>
              <a:rPr lang="it-IT" sz="2400" b="1" i="1" dirty="0">
                <a:solidFill>
                  <a:srgbClr val="002060"/>
                </a:solidFill>
              </a:rPr>
              <a:t>protocollo d’intesa ITS </a:t>
            </a:r>
            <a:r>
              <a:rPr lang="it-IT" sz="2400" dirty="0">
                <a:solidFill>
                  <a:srgbClr val="002060"/>
                </a:solidFill>
              </a:rPr>
              <a:t>tra Provincia, aziende e Ufficio Scolastico Territoriale IX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2" name="Google Shape;1043;g10204669781_2_192">
            <a:extLst>
              <a:ext uri="{FF2B5EF4-FFF2-40B4-BE49-F238E27FC236}">
                <a16:creationId xmlns="" xmlns:a16="http://schemas.microsoft.com/office/drawing/2014/main" id="{30F17719-FA80-C3C6-64D5-ED8891452111}"/>
              </a:ext>
            </a:extLst>
          </p:cNvPr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45;g10204669781_2_192">
            <a:extLst>
              <a:ext uri="{FF2B5EF4-FFF2-40B4-BE49-F238E27FC236}">
                <a16:creationId xmlns="" xmlns:a16="http://schemas.microsoft.com/office/drawing/2014/main" id="{3FE4D42F-400F-97E4-E887-3ABA0E4CD8E1}"/>
              </a:ext>
            </a:extLst>
          </p:cNvPr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1044;g10204669781_2_192">
            <a:extLst>
              <a:ext uri="{FF2B5EF4-FFF2-40B4-BE49-F238E27FC236}">
                <a16:creationId xmlns="" xmlns:a16="http://schemas.microsoft.com/office/drawing/2014/main" id="{E2B888F9-A830-6794-3247-E0528490DB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D2343E8-E7D7-B25C-4260-3528741D6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9" y="188127"/>
            <a:ext cx="10429875" cy="99270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3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Per il 2023 </a:t>
            </a:r>
            <a:r>
              <a:rPr lang="it-IT" sz="3300" b="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sulla Provincia di Lucca è in fase di composizione il </a:t>
            </a:r>
            <a:r>
              <a:rPr lang="it-IT" sz="33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progetto</a:t>
            </a:r>
            <a:r>
              <a:rPr lang="it-IT" sz="3300" b="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33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«Prisma</a:t>
            </a:r>
            <a:r>
              <a:rPr lang="it-IT" sz="33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» </a:t>
            </a:r>
            <a:br>
              <a:rPr lang="it-IT" sz="33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it-IT" sz="33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«</a:t>
            </a:r>
            <a:r>
              <a:rPr lang="it-IT" sz="24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percorsi di inclusione sociale, mediazione ed aggregazione territoriale»</a:t>
            </a:r>
            <a:r>
              <a:rPr lang="it-IT" sz="22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it-IT" sz="22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175CD3B3-717D-E4C1-4934-FC01EF7F3805}"/>
              </a:ext>
            </a:extLst>
          </p:cNvPr>
          <p:cNvSpPr txBox="1"/>
          <p:nvPr/>
        </p:nvSpPr>
        <p:spPr>
          <a:xfrm>
            <a:off x="354307" y="1496291"/>
            <a:ext cx="10218449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kumimoji="0" lang="it-IT" sz="24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it-IT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Capo </a:t>
            </a:r>
            <a:r>
              <a:rPr kumimoji="0" lang="it-IT" sz="2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fila: </a:t>
            </a: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Prefettura di Lucca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i="1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i="1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Partner: </a:t>
            </a:r>
            <a: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Università Sant’Anna Pisa e IIS «Piaggia» Viareggio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i="1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i="1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Collaborazione: </a:t>
            </a:r>
            <a: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UST Lucca Massa Carrara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i="1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i="1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Soggetti Coinvolti: </a:t>
            </a:r>
            <a: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it-IT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Enti Pubblici e territoriali, soggetti del terzo settore (comprese ASD sportive)</a:t>
            </a: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endParaRPr lang="it-IT" sz="2400" dirty="0"/>
          </a:p>
        </p:txBody>
      </p:sp>
      <p:sp>
        <p:nvSpPr>
          <p:cNvPr id="6" name="Google Shape;1043;g10204669781_2_192">
            <a:extLst>
              <a:ext uri="{FF2B5EF4-FFF2-40B4-BE49-F238E27FC236}">
                <a16:creationId xmlns="" xmlns:a16="http://schemas.microsoft.com/office/drawing/2014/main" id="{AB94F254-7D6F-3C8E-4063-0CD7EEDA5C10}"/>
              </a:ext>
            </a:extLst>
          </p:cNvPr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045;g10204669781_2_192">
            <a:extLst>
              <a:ext uri="{FF2B5EF4-FFF2-40B4-BE49-F238E27FC236}">
                <a16:creationId xmlns="" xmlns:a16="http://schemas.microsoft.com/office/drawing/2014/main" id="{0C60522C-B037-6C04-93E7-6B9359252924}"/>
              </a:ext>
            </a:extLst>
          </p:cNvPr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1044;g10204669781_2_192">
            <a:extLst>
              <a:ext uri="{FF2B5EF4-FFF2-40B4-BE49-F238E27FC236}">
                <a16:creationId xmlns="" xmlns:a16="http://schemas.microsoft.com/office/drawing/2014/main" id="{71CC7E44-374E-C5A6-F0C9-13705CD0A8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0880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BEB5AA5-D8E2-D1B0-5BE6-B28A115A4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13" y="347762"/>
            <a:ext cx="10199700" cy="144383"/>
          </a:xfrm>
        </p:spPr>
        <p:txBody>
          <a:bodyPr>
            <a:noAutofit/>
          </a:bodyPr>
          <a:lstStyle/>
          <a:p>
            <a:pPr algn="ctr"/>
            <a:r>
              <a:rPr lang="it-IT" sz="40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Sono programmati:</a:t>
            </a:r>
            <a:br>
              <a:rPr lang="it-IT" sz="40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</a:br>
            <a:r>
              <a:rPr lang="it-IT" sz="40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/>
            </a:r>
            <a:br>
              <a:rPr lang="it-IT" sz="40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</a:br>
            <a:r>
              <a:rPr lang="it-IT" sz="3200" b="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/>
            </a:r>
            <a:br>
              <a:rPr lang="it-IT" sz="3200" b="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</a:br>
            <a:r>
              <a:rPr lang="it-IT" sz="2400" b="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/>
            </a:r>
            <a:br>
              <a:rPr lang="it-IT" sz="2400" b="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</a:br>
            <a:endParaRPr lang="it-IT" sz="2400" b="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CA125FEC-325F-C1AD-E471-54EC90D75FB3}"/>
              </a:ext>
            </a:extLst>
          </p:cNvPr>
          <p:cNvSpPr txBox="1"/>
          <p:nvPr/>
        </p:nvSpPr>
        <p:spPr>
          <a:xfrm>
            <a:off x="1127474" y="1033206"/>
            <a:ext cx="943697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0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Corsi di alta </a:t>
            </a:r>
            <a:r>
              <a:rPr lang="it-IT" sz="30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formazione su </a:t>
            </a:r>
            <a:r>
              <a:rPr lang="it-IT" sz="30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metodologia didattica, sport ed inclusione </a:t>
            </a:r>
            <a:r>
              <a:rPr lang="it-IT" sz="30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(tenuti dal Sant’Anna di Pisa) indirizzati a docenti </a:t>
            </a:r>
            <a:r>
              <a:rPr lang="it-IT" sz="30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ed operatori pubblici e </a:t>
            </a:r>
            <a:r>
              <a:rPr lang="it-IT" sz="30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privati.</a:t>
            </a:r>
            <a:endParaRPr lang="it-IT" sz="3000" dirty="0">
              <a:solidFill>
                <a:srgbClr val="002060"/>
              </a:solidFill>
              <a:latin typeface="Open Sans"/>
              <a:ea typeface="Open Sans"/>
              <a:cs typeface="Open Sans"/>
              <a:sym typeface="PT Sans Narr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Aggiornamento continuo del</a:t>
            </a:r>
            <a:r>
              <a:rPr kumimoji="0" lang="it-IT" sz="3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 </a:t>
            </a: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Tavolo </a:t>
            </a:r>
            <a:r>
              <a:rPr kumimoji="0" lang="it-IT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di lavoro costituito dalla Prefettura </a:t>
            </a: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di Lucca con </a:t>
            </a:r>
            <a:r>
              <a:rPr kumimoji="0" lang="it-IT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enti pubblici e del terzo settore.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Servizio</a:t>
            </a:r>
            <a:r>
              <a:rPr kumimoji="0" lang="it-IT" sz="3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 </a:t>
            </a: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di </a:t>
            </a:r>
            <a:r>
              <a:rPr kumimoji="0" lang="it-IT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mediazione </a:t>
            </a: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culturale/linguistica </a:t>
            </a:r>
            <a:r>
              <a:rPr kumimoji="0" lang="it-IT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svolto all’interno delle scuole.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0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Organizzazione</a:t>
            </a: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 </a:t>
            </a:r>
            <a:r>
              <a:rPr kumimoji="0" lang="it-IT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di eventi sportivi sul </a:t>
            </a: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territorio (buone</a:t>
            </a:r>
            <a:r>
              <a:rPr kumimoji="0" lang="it-IT" sz="3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 pratiche e legalità – cittadinanza attiva)</a:t>
            </a:r>
            <a:r>
              <a:rPr kumimoji="0" lang="it-IT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.</a:t>
            </a:r>
            <a:r>
              <a:rPr lang="it-IT" sz="3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/>
            </a:r>
            <a:br>
              <a:rPr lang="it-IT" sz="3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</a:br>
            <a:endParaRPr lang="it-IT" sz="3400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Google Shape;1043;g10204669781_2_192">
            <a:extLst>
              <a:ext uri="{FF2B5EF4-FFF2-40B4-BE49-F238E27FC236}">
                <a16:creationId xmlns="" xmlns:a16="http://schemas.microsoft.com/office/drawing/2014/main" id="{B845DFD4-16E0-60C4-72E8-077D8A457CC6}"/>
              </a:ext>
            </a:extLst>
          </p:cNvPr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045;g10204669781_2_192">
            <a:extLst>
              <a:ext uri="{FF2B5EF4-FFF2-40B4-BE49-F238E27FC236}">
                <a16:creationId xmlns="" xmlns:a16="http://schemas.microsoft.com/office/drawing/2014/main" id="{BDE91470-0484-804D-363D-DDE49A03ADBB}"/>
              </a:ext>
            </a:extLst>
          </p:cNvPr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1044;g10204669781_2_192">
            <a:extLst>
              <a:ext uri="{FF2B5EF4-FFF2-40B4-BE49-F238E27FC236}">
                <a16:creationId xmlns="" xmlns:a16="http://schemas.microsoft.com/office/drawing/2014/main" id="{5F0FB776-E546-EF3E-5CA1-0222D7F82F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8804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BEB5AA5-D8E2-D1B0-5BE6-B28A115A4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13" y="0"/>
            <a:ext cx="10199700" cy="144383"/>
          </a:xfrm>
        </p:spPr>
        <p:txBody>
          <a:bodyPr>
            <a:noAutofit/>
          </a:bodyPr>
          <a:lstStyle/>
          <a:p>
            <a:pPr algn="ctr"/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>Sono programmati:</a:t>
            </a:r>
            <a:r>
              <a:rPr lang="it-IT" sz="2400" b="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/>
            </a:r>
            <a:br>
              <a:rPr lang="it-IT" sz="2400" b="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</a:br>
            <a:r>
              <a:rPr lang="it-IT" sz="2400" b="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/>
            </a:r>
            <a:br>
              <a:rPr lang="it-IT" sz="2400" b="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</a:br>
            <a:endParaRPr lang="it-IT" sz="2400" b="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" name="Google Shape;1043;g10204669781_2_192">
            <a:extLst>
              <a:ext uri="{FF2B5EF4-FFF2-40B4-BE49-F238E27FC236}">
                <a16:creationId xmlns="" xmlns:a16="http://schemas.microsoft.com/office/drawing/2014/main" id="{E007AF7F-69B7-2D1B-E2EB-F76760C2A195}"/>
              </a:ext>
            </a:extLst>
          </p:cNvPr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045;g10204669781_2_192">
            <a:extLst>
              <a:ext uri="{FF2B5EF4-FFF2-40B4-BE49-F238E27FC236}">
                <a16:creationId xmlns="" xmlns:a16="http://schemas.microsoft.com/office/drawing/2014/main" id="{D8116697-75CA-8A4F-8181-4ADB0B494454}"/>
              </a:ext>
            </a:extLst>
          </p:cNvPr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 dirty="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044;g10204669781_2_192">
            <a:extLst>
              <a:ext uri="{FF2B5EF4-FFF2-40B4-BE49-F238E27FC236}">
                <a16:creationId xmlns="" xmlns:a16="http://schemas.microsoft.com/office/drawing/2014/main" id="{99DAD3F8-12B3-1408-BE18-3A57303AE0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F5859C3E-8A9E-A6DB-B4A4-D1EB154E17B2}"/>
              </a:ext>
            </a:extLst>
          </p:cNvPr>
          <p:cNvSpPr txBox="1"/>
          <p:nvPr/>
        </p:nvSpPr>
        <p:spPr>
          <a:xfrm>
            <a:off x="443706" y="1221622"/>
            <a:ext cx="100584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Ricerca statistica e piattaforma «Discolo».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3400" dirty="0">
              <a:solidFill>
                <a:srgbClr val="002060"/>
              </a:solidFill>
              <a:latin typeface="Open Sans"/>
              <a:ea typeface="Open Sans"/>
              <a:cs typeface="Open Sans"/>
              <a:sym typeface="PT Sans Narrow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Ricerca sull’accesso ai servizi nelle aree interne.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3400" dirty="0">
              <a:solidFill>
                <a:srgbClr val="002060"/>
              </a:solidFill>
              <a:latin typeface="Open Sans"/>
              <a:ea typeface="Open Sans"/>
              <a:cs typeface="Open Sans"/>
              <a:sym typeface="PT Sans Narrow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Percorso laboratoriale sulla mediazione </a:t>
            </a:r>
            <a:r>
              <a:rPr lang="it-IT" sz="34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linguistica (Italiano L2).</a:t>
            </a:r>
            <a:endParaRPr lang="it-IT" sz="3400" dirty="0">
              <a:solidFill>
                <a:srgbClr val="002060"/>
              </a:solidFill>
              <a:latin typeface="Open Sans"/>
              <a:ea typeface="Open Sans"/>
              <a:cs typeface="Open Sans"/>
              <a:sym typeface="PT Sans Narrow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3400" dirty="0">
              <a:solidFill>
                <a:srgbClr val="002060"/>
              </a:solidFill>
              <a:latin typeface="Open Sans"/>
              <a:ea typeface="Open Sans"/>
              <a:cs typeface="Open Sans"/>
              <a:sym typeface="PT Sans Narrow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4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Sottoscrizione del protocollo </a:t>
            </a:r>
            <a:r>
              <a:rPr lang="it-IT" sz="3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d’intesa per continuità </a:t>
            </a:r>
            <a:r>
              <a:rPr lang="it-IT" sz="3400" dirty="0" smtClean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>progetto (modello Massa Carrara).</a:t>
            </a:r>
            <a:r>
              <a:rPr lang="it-IT" sz="3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  <a:t/>
            </a:r>
            <a:br>
              <a:rPr lang="it-IT" sz="3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PT Sans Narrow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</a:b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  <a:t/>
            </a:r>
            <a:b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PT Sans Narrow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0675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10204669781_2_240"/>
          <p:cNvSpPr txBox="1">
            <a:spLocks noGrp="1"/>
          </p:cNvSpPr>
          <p:nvPr>
            <p:ph type="title"/>
          </p:nvPr>
        </p:nvSpPr>
        <p:spPr>
          <a:xfrm>
            <a:off x="547290" y="1259869"/>
            <a:ext cx="9851220" cy="4471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Font typeface="Calibri"/>
              <a:buNone/>
            </a:pPr>
            <a:r>
              <a:rPr lang="it-IT" sz="6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 sz="6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69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BENVENUTI NEL MONDO DELLA  SCUOLA …</a:t>
            </a:r>
            <a:br>
              <a:rPr lang="it-IT" sz="69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it-IT" sz="69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Grazie per l’attenzione!</a:t>
            </a:r>
            <a:br>
              <a:rPr lang="it-IT" sz="6900" b="1" i="0" u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dirty="0"/>
          </a:p>
        </p:txBody>
      </p:sp>
      <p:sp>
        <p:nvSpPr>
          <p:cNvPr id="1100" name="Google Shape;1100;g10204669781_2_240"/>
          <p:cNvSpPr txBox="1"/>
          <p:nvPr/>
        </p:nvSpPr>
        <p:spPr>
          <a:xfrm>
            <a:off x="3310344" y="6834040"/>
            <a:ext cx="4492339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Vincenzo Genovese - UST IX LUCCA - MASSA CARRARA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1" name="Google Shape;1101;g10204669781_2_2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744" y="6153977"/>
            <a:ext cx="598187" cy="680062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g10204669781_2_240"/>
          <p:cNvSpPr txBox="1"/>
          <p:nvPr/>
        </p:nvSpPr>
        <p:spPr>
          <a:xfrm>
            <a:off x="9625082" y="6834040"/>
            <a:ext cx="1320717" cy="38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025" tIns="52500" rIns="105025" bIns="52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300"/>
              <a:buFont typeface="Gill Sans"/>
              <a:buNone/>
            </a:pPr>
            <a:r>
              <a:rPr lang="it-IT" sz="1300" b="0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13/12/2022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9" grpId="0"/>
    </p:bldLst>
  </p:timing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1245</Words>
  <Application>Microsoft Office PowerPoint</Application>
  <PresentationFormat>Personalizzato</PresentationFormat>
  <Paragraphs>294</Paragraphs>
  <Slides>22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2" baseType="lpstr">
      <vt:lpstr>Arial</vt:lpstr>
      <vt:lpstr>Garamond</vt:lpstr>
      <vt:lpstr>Calibri</vt:lpstr>
      <vt:lpstr>Open Sans</vt:lpstr>
      <vt:lpstr>Gill Sans</vt:lpstr>
      <vt:lpstr>PT Sans Narrow</vt:lpstr>
      <vt:lpstr>Times New Roman</vt:lpstr>
      <vt:lpstr>Noto Sans</vt:lpstr>
      <vt:lpstr>Verdana</vt:lpstr>
      <vt:lpstr>Tropic</vt:lpstr>
      <vt:lpstr>Diapositiva 1</vt:lpstr>
      <vt:lpstr>LA SITUAZIONE ATTUALE</vt:lpstr>
      <vt:lpstr>Diapositiva 3</vt:lpstr>
      <vt:lpstr>La scuola italiana è stata ed è profondamente coinvolta dal processo storico che negli ultimi anni ha portato decine di migliaia di immigrati da tutti i paesi del mondo a trasferirsi in Italia in cerca di un lavoro e/o di una vita migliore.</vt:lpstr>
      <vt:lpstr>Diapositiva 5</vt:lpstr>
      <vt:lpstr>Diapositiva 6</vt:lpstr>
      <vt:lpstr>Alunni stranieri presenti nelle scuole italiane sono circa 800mila. </vt:lpstr>
      <vt:lpstr>Diapositiva 8</vt:lpstr>
      <vt:lpstr>Diapositiva 9</vt:lpstr>
      <vt:lpstr>Diapositiva 10</vt:lpstr>
      <vt:lpstr>Diapositiva 11</vt:lpstr>
      <vt:lpstr> L’integrazione degli stranieri nella società e in particolare nella scuola, non è sempre facile e continua a incontrare resistenze di vario tipo… </vt:lpstr>
      <vt:lpstr>Diapositiva 13</vt:lpstr>
      <vt:lpstr> Motivazioni legate alle Esigenze Pubbliche  di Integrazione ed Inclusione ed obiettivi generali dell’educazione interculturale</vt:lpstr>
      <vt:lpstr> Fondamentale: </vt:lpstr>
      <vt:lpstr>Diapositiva 16</vt:lpstr>
      <vt:lpstr>Obiettivi Generali</vt:lpstr>
      <vt:lpstr>Continuità del progetto «Sirio» su Massa Carrara:</vt:lpstr>
      <vt:lpstr>Per il 2023 sulla Provincia di Lucca è in fase di composizione il progetto «Prisma»  «percorsi di inclusione sociale, mediazione ed aggregazione territoriale»  </vt:lpstr>
      <vt:lpstr>Sono programmati:    </vt:lpstr>
      <vt:lpstr>Sono programmati:  </vt:lpstr>
      <vt:lpstr> BENVENUTI NEL MONDO DELLA  SCUOLA … Grazie per l’attenzione!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nella</dc:creator>
  <cp:lastModifiedBy>Dirigente</cp:lastModifiedBy>
  <cp:revision>19</cp:revision>
  <dcterms:created xsi:type="dcterms:W3CDTF">2016-01-30T17:37:18Z</dcterms:created>
  <dcterms:modified xsi:type="dcterms:W3CDTF">2022-12-21T07:17:45Z</dcterms:modified>
</cp:coreProperties>
</file>